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94" r:id="rId2"/>
    <p:sldId id="495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93FC86A-BF2B-1698-49B4-DACE4638AFC3}" name="Grant Redman" initials="GR" userId="S::grant.redman@mainpower.co.nz::c795d278-8bba-4bdc-9bd2-81e0f7588eca" providerId="AD"/>
  <p188:author id="{958952CA-C47D-AD1D-0DD1-22F72F51330A}" name="Lyndon Cavanagh" initials="LC" userId="S::lyndon.cavanagh@mainpower.co.nz::cbdf65b7-8b48-45d4-aad0-d548e2be1a4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t Redman" initials="GR" lastIdx="3" clrIdx="0">
    <p:extLst>
      <p:ext uri="{19B8F6BF-5375-455C-9EA6-DF929625EA0E}">
        <p15:presenceInfo xmlns:p15="http://schemas.microsoft.com/office/powerpoint/2012/main" userId="S::grant.redman@mainpower.co.nz::c795d278-8bba-4bdc-9bd2-81e0f7588eca" providerId="AD"/>
      </p:ext>
    </p:extLst>
  </p:cmAuthor>
  <p:cmAuthor id="2" name="Todd Voice" initials="TV" lastIdx="1" clrIdx="1">
    <p:extLst>
      <p:ext uri="{19B8F6BF-5375-455C-9EA6-DF929625EA0E}">
        <p15:presenceInfo xmlns:p15="http://schemas.microsoft.com/office/powerpoint/2012/main" userId="S::todd.voice@mainpower.co.nz::b919a0b8-1b29-45c0-b73b-a4d555aeb2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9D"/>
    <a:srgbClr val="D4E668"/>
    <a:srgbClr val="DCEB85"/>
    <a:srgbClr val="E5F7B7"/>
    <a:srgbClr val="E5F0A2"/>
    <a:srgbClr val="008080"/>
    <a:srgbClr val="2D8B6E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A172A-4044-4C16-BA15-B9367C2EBCF6}" type="datetimeFigureOut">
              <a:rPr lang="en-NZ" smtClean="0"/>
              <a:t>19/08/2024</a:t>
            </a:fld>
            <a:endParaRPr lang="en-N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41EC3-741F-4990-B57D-677456D13B48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37155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F41EC3-741F-4990-B57D-677456D13B48}" type="slidenum">
              <a:rPr lang="en-NZ" smtClean="0"/>
              <a:t>1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97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012E-45CA-4682-8484-D5E8CF3D9C43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4889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BB0D0-ADAE-4072-844C-E3E55996A94C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06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E8F0-91A1-4DBF-A30E-BB4521589728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5702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18766-19C1-4A77-8BC8-8A4D5D66B5E3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4367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91F7-C77C-4F18-BE62-3F4B103A7FF9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5866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2A3F-7250-40CB-8472-621A3731AAAA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0605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2772D-56CF-4BCC-AC76-831556D99D63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8037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1CCCA-1D86-4345-A28E-8FA4F7E9973A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6900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6BFF-E383-4FAA-9C0C-B1F2057FF1CA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0464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C8CA-2229-4155-81AB-FEEB93950B0D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9704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B431205-D368-4A7C-A1AD-947AA3DD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26E78-8E2C-4B9C-8B16-B00B43E9C046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F1BCEC7-4D27-4FD5-9D71-05F7A28BA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/>
              <a:t>Confidential - not for distribution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1D17ED8-AA04-464E-B335-DA3E15A4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4167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26E78-8E2C-4B9C-8B16-B00B43E9C046}" type="datetime1">
              <a:rPr lang="en-NZ" smtClean="0"/>
              <a:t>19/08/2024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dirty="0"/>
              <a:t>Confidential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9D00C-0D92-42B8-85B1-3D8E530D54D2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2151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>
            <a:extLst>
              <a:ext uri="{FF2B5EF4-FFF2-40B4-BE49-F238E27FC236}">
                <a16:creationId xmlns:a16="http://schemas.microsoft.com/office/drawing/2014/main" id="{8D84AEAC-5328-2519-D988-21DAECFAFAEA}"/>
              </a:ext>
            </a:extLst>
          </p:cNvPr>
          <p:cNvGrpSpPr/>
          <p:nvPr/>
        </p:nvGrpSpPr>
        <p:grpSpPr>
          <a:xfrm>
            <a:off x="206375" y="130834"/>
            <a:ext cx="12192000" cy="152400"/>
            <a:chOff x="206375" y="130834"/>
            <a:chExt cx="12192000" cy="152400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558AA4B8-12DA-9A65-9E55-EADE6A546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75" y="207034"/>
              <a:ext cx="12192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           </a:t>
              </a:r>
              <a:r>
                <a:rPr kumimoji="0" lang="en-AU" altLang="en-US" sz="1000" b="0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  </a:t>
              </a:r>
              <a:r>
                <a:rPr kumimoji="0" lang="en-AU" altLang="en-US" sz="1000" b="1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MainPower New Zealand Limited</a:t>
              </a:r>
              <a:r>
                <a:rPr kumimoji="0" lang="en-AU" altLang="en-US" sz="1000" b="0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 </a:t>
              </a:r>
              <a:r>
                <a:rPr kumimoji="0" lang="en-AU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AU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EC5C0AB2-6586-AD0D-1A7D-9BF6D8FE12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568" y="130834"/>
              <a:ext cx="2857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C61C674D-3A74-7858-C7C2-5F98AB759C08}"/>
              </a:ext>
            </a:extLst>
          </p:cNvPr>
          <p:cNvSpPr/>
          <p:nvPr/>
        </p:nvSpPr>
        <p:spPr>
          <a:xfrm>
            <a:off x="9758686" y="6005211"/>
            <a:ext cx="739901" cy="736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</a:endParaRP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72BCE09C-6B29-6E09-5ED7-5827C63FE06F}"/>
              </a:ext>
            </a:extLst>
          </p:cNvPr>
          <p:cNvSpPr txBox="1"/>
          <p:nvPr/>
        </p:nvSpPr>
        <p:spPr>
          <a:xfrm>
            <a:off x="655808" y="554176"/>
            <a:ext cx="5614133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N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Allocation Methodology for FY 2024</a:t>
            </a:r>
            <a:endParaRPr lang="en-NZ" sz="1400" b="1" dirty="0">
              <a:latin typeface="Calibri" panose="020F05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F6B6F46-2B69-8641-916A-4C8A5AD628E3}"/>
              </a:ext>
            </a:extLst>
          </p:cNvPr>
          <p:cNvSpPr txBox="1"/>
          <p:nvPr/>
        </p:nvSpPr>
        <p:spPr>
          <a:xfrm>
            <a:off x="2983568" y="2295044"/>
            <a:ext cx="1008000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The wholesale market produces a surplus. . .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F9A53DA-3652-FE2A-2A55-85C32307F9DD}"/>
              </a:ext>
            </a:extLst>
          </p:cNvPr>
          <p:cNvSpPr txBox="1"/>
          <p:nvPr/>
        </p:nvSpPr>
        <p:spPr>
          <a:xfrm>
            <a:off x="4716916" y="2287690"/>
            <a:ext cx="1264437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 . . .some of which is used to help fund risk management products . . .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3BDF790-5BDA-8995-850F-794DC9202AAB}"/>
              </a:ext>
            </a:extLst>
          </p:cNvPr>
          <p:cNvSpPr txBox="1"/>
          <p:nvPr/>
        </p:nvSpPr>
        <p:spPr>
          <a:xfrm>
            <a:off x="6820736" y="2306430"/>
            <a:ext cx="1008000" cy="1015663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 . . .then the residue is returned to Transpower. . .</a:t>
            </a:r>
          </a:p>
          <a:p>
            <a:pPr algn="ctr"/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7DDBF82-1277-C6CF-A821-93DC00836DDF}"/>
              </a:ext>
            </a:extLst>
          </p:cNvPr>
          <p:cNvSpPr/>
          <p:nvPr/>
        </p:nvSpPr>
        <p:spPr>
          <a:xfrm>
            <a:off x="8800677" y="2211096"/>
            <a:ext cx="1300780" cy="9988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3BA234A-36DD-97AB-B308-94719E0A73BC}"/>
              </a:ext>
            </a:extLst>
          </p:cNvPr>
          <p:cNvSpPr txBox="1"/>
          <p:nvPr/>
        </p:nvSpPr>
        <p:spPr>
          <a:xfrm>
            <a:off x="8467111" y="2330650"/>
            <a:ext cx="1547038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 . . .who allocates it to transmission customers (including MainPower)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493F41-6000-77D1-1BC1-8812A2DBC9A3}"/>
              </a:ext>
            </a:extLst>
          </p:cNvPr>
          <p:cNvSpPr txBox="1"/>
          <p:nvPr/>
        </p:nvSpPr>
        <p:spPr>
          <a:xfrm>
            <a:off x="655808" y="2405400"/>
            <a:ext cx="1800266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" panose="020B0004020202020204" pitchFamily="34" charset="0"/>
                <a:cs typeface="Arial" panose="020B0604020202020204" pitchFamily="34" charset="0"/>
              </a:rPr>
              <a:t>Settlement Residual Allocation Methodology</a:t>
            </a:r>
            <a:endParaRPr lang="en-NZ" sz="12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7C128FF-E50D-5DB7-D87C-C6BEF7444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2409" y="4869966"/>
            <a:ext cx="1293460" cy="33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Arrow: Right 57">
            <a:extLst>
              <a:ext uri="{FF2B5EF4-FFF2-40B4-BE49-F238E27FC236}">
                <a16:creationId xmlns:a16="http://schemas.microsoft.com/office/drawing/2014/main" id="{55FDF1A5-7A57-8DD7-7B20-9451B85D5096}"/>
              </a:ext>
            </a:extLst>
          </p:cNvPr>
          <p:cNvSpPr/>
          <p:nvPr/>
        </p:nvSpPr>
        <p:spPr>
          <a:xfrm rot="10800000">
            <a:off x="4185700" y="4111205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grpSp>
        <p:nvGrpSpPr>
          <p:cNvPr id="1057" name="Group 1056">
            <a:extLst>
              <a:ext uri="{FF2B5EF4-FFF2-40B4-BE49-F238E27FC236}">
                <a16:creationId xmlns:a16="http://schemas.microsoft.com/office/drawing/2014/main" id="{27E45AA4-D847-D8A4-BB66-1A929C3DC301}"/>
              </a:ext>
            </a:extLst>
          </p:cNvPr>
          <p:cNvGrpSpPr/>
          <p:nvPr/>
        </p:nvGrpSpPr>
        <p:grpSpPr>
          <a:xfrm>
            <a:off x="6878095" y="3894948"/>
            <a:ext cx="914400" cy="917240"/>
            <a:chOff x="7221726" y="3887537"/>
            <a:chExt cx="914400" cy="917240"/>
          </a:xfrm>
          <a:solidFill>
            <a:srgbClr val="00A99D"/>
          </a:solidFill>
        </p:grpSpPr>
        <p:pic>
          <p:nvPicPr>
            <p:cNvPr id="53" name="Graphic 52" descr="Envelope outline">
              <a:extLst>
                <a:ext uri="{FF2B5EF4-FFF2-40B4-BE49-F238E27FC236}">
                  <a16:creationId xmlns:a16="http://schemas.microsoft.com/office/drawing/2014/main" id="{F6DDA400-DBA6-F8E0-BA6B-7BD409BEB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221726" y="3890377"/>
              <a:ext cx="914400" cy="914400"/>
            </a:xfrm>
            <a:prstGeom prst="rect">
              <a:avLst/>
            </a:prstGeom>
          </p:spPr>
        </p:pic>
        <p:pic>
          <p:nvPicPr>
            <p:cNvPr id="57" name="Graphic 56" descr="Dollar with solid fill">
              <a:extLst>
                <a:ext uri="{FF2B5EF4-FFF2-40B4-BE49-F238E27FC236}">
                  <a16:creationId xmlns:a16="http://schemas.microsoft.com/office/drawing/2014/main" id="{0DD25E77-DE7E-F98F-ADF3-825D96F46F9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411874" y="3887537"/>
              <a:ext cx="512986" cy="512986"/>
            </a:xfrm>
            <a:prstGeom prst="rect">
              <a:avLst/>
            </a:prstGeom>
          </p:spPr>
        </p:pic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E3D5D4FA-23D2-6B9C-7259-A62D3FB1A2EF}"/>
              </a:ext>
            </a:extLst>
          </p:cNvPr>
          <p:cNvSpPr txBox="1"/>
          <p:nvPr/>
        </p:nvSpPr>
        <p:spPr>
          <a:xfrm>
            <a:off x="6782253" y="4954535"/>
            <a:ext cx="1106083" cy="64633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Month M SRAM allocation is sent to Mainpower . . .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501DA99-238B-5910-7786-AB7CD9C0661D}"/>
              </a:ext>
            </a:extLst>
          </p:cNvPr>
          <p:cNvSpPr txBox="1"/>
          <p:nvPr/>
        </p:nvSpPr>
        <p:spPr>
          <a:xfrm>
            <a:off x="4796092" y="4954535"/>
            <a:ext cx="110608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Month M + 1 SRAM allocation added to washup charges. . .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c 2" descr="Calculator outline">
            <a:extLst>
              <a:ext uri="{FF2B5EF4-FFF2-40B4-BE49-F238E27FC236}">
                <a16:creationId xmlns:a16="http://schemas.microsoft.com/office/drawing/2014/main" id="{3CD8E052-D7F5-6B39-719C-55E229E1100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23015" y="3896368"/>
            <a:ext cx="914400" cy="914400"/>
          </a:xfrm>
          <a:prstGeom prst="rect">
            <a:avLst/>
          </a:prstGeom>
        </p:spPr>
      </p:pic>
      <p:sp>
        <p:nvSpPr>
          <p:cNvPr id="6" name="Arrow: U-Turn 5">
            <a:extLst>
              <a:ext uri="{FF2B5EF4-FFF2-40B4-BE49-F238E27FC236}">
                <a16:creationId xmlns:a16="http://schemas.microsoft.com/office/drawing/2014/main" id="{C93E7DA4-455E-E702-F347-1A67C8F847F4}"/>
              </a:ext>
            </a:extLst>
          </p:cNvPr>
          <p:cNvSpPr/>
          <p:nvPr/>
        </p:nvSpPr>
        <p:spPr>
          <a:xfrm rot="16200000" flipH="1" flipV="1">
            <a:off x="9451087" y="2703275"/>
            <a:ext cx="2841176" cy="1008001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E2023F-7486-E507-78F0-27C4CFA90660}"/>
              </a:ext>
            </a:extLst>
          </p:cNvPr>
          <p:cNvSpPr txBox="1"/>
          <p:nvPr/>
        </p:nvSpPr>
        <p:spPr>
          <a:xfrm>
            <a:off x="2958854" y="4958494"/>
            <a:ext cx="110608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Month M +1 SRAM distributed to Retailers and Daiken. . .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C1943F-76AE-39C7-C380-79098CCB338E}"/>
              </a:ext>
            </a:extLst>
          </p:cNvPr>
          <p:cNvSpPr txBox="1"/>
          <p:nvPr/>
        </p:nvSpPr>
        <p:spPr>
          <a:xfrm>
            <a:off x="1002900" y="4958495"/>
            <a:ext cx="1106083" cy="830997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Annual SRAM disclosure published on mainpower.co.nz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891EB863-B9E8-69C8-A46D-7A0271A4D5D8}"/>
              </a:ext>
            </a:extLst>
          </p:cNvPr>
          <p:cNvSpPr/>
          <p:nvPr/>
        </p:nvSpPr>
        <p:spPr>
          <a:xfrm>
            <a:off x="4185699" y="1681587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ED79E38D-91A7-D342-6A8E-A760AA9062F1}"/>
              </a:ext>
            </a:extLst>
          </p:cNvPr>
          <p:cNvSpPr/>
          <p:nvPr/>
        </p:nvSpPr>
        <p:spPr>
          <a:xfrm>
            <a:off x="6191769" y="1681587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1C6269FA-5F8F-02C8-162C-A7D1BDB9C2AC}"/>
              </a:ext>
            </a:extLst>
          </p:cNvPr>
          <p:cNvSpPr/>
          <p:nvPr/>
        </p:nvSpPr>
        <p:spPr>
          <a:xfrm rot="10800000">
            <a:off x="2325053" y="4111205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B05E65F-7C60-C2EC-5AB1-C7D7C8A99DE0}"/>
              </a:ext>
            </a:extLst>
          </p:cNvPr>
          <p:cNvSpPr/>
          <p:nvPr/>
        </p:nvSpPr>
        <p:spPr>
          <a:xfrm>
            <a:off x="8056180" y="3669670"/>
            <a:ext cx="2120594" cy="2448000"/>
          </a:xfrm>
          <a:prstGeom prst="roundRect">
            <a:avLst/>
          </a:prstGeom>
          <a:noFill/>
          <a:ln w="15875">
            <a:solidFill>
              <a:srgbClr val="00A99D"/>
            </a:solidFill>
          </a:ln>
          <a:effectLst>
            <a:outerShdw blurRad="127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788FEE0-9FAB-E3BD-1DB9-13EA0012F945}"/>
              </a:ext>
            </a:extLst>
          </p:cNvPr>
          <p:cNvGrpSpPr/>
          <p:nvPr/>
        </p:nvGrpSpPr>
        <p:grpSpPr>
          <a:xfrm>
            <a:off x="8060143" y="890925"/>
            <a:ext cx="2120594" cy="2566222"/>
            <a:chOff x="8403774" y="880292"/>
            <a:chExt cx="2120594" cy="2566222"/>
          </a:xfrm>
        </p:grpSpPr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38FC747A-AB39-16F5-4BDA-178B12C5592F}"/>
                </a:ext>
              </a:extLst>
            </p:cNvPr>
            <p:cNvSpPr/>
            <p:nvPr/>
          </p:nvSpPr>
          <p:spPr>
            <a:xfrm>
              <a:off x="8403774" y="998514"/>
              <a:ext cx="2120594" cy="2448000"/>
            </a:xfrm>
            <a:prstGeom prst="roundRect">
              <a:avLst/>
            </a:prstGeom>
            <a:noFill/>
            <a:ln w="15875">
              <a:solidFill>
                <a:srgbClr val="00A99D"/>
              </a:solidFill>
            </a:ln>
            <a:effectLst>
              <a:outerShdw blurRad="12700" dist="38100" dir="2700000" algn="tl" rotWithShape="0">
                <a:schemeClr val="bg1">
                  <a:lumMod val="7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NZ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CDFBB9C-7755-30D3-AA38-BD5E0ECDD6F9}"/>
                </a:ext>
              </a:extLst>
            </p:cNvPr>
            <p:cNvSpPr txBox="1"/>
            <p:nvPr/>
          </p:nvSpPr>
          <p:spPr>
            <a:xfrm>
              <a:off x="8634317" y="880292"/>
              <a:ext cx="122993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rIns="0" rtlCol="0">
              <a:spAutoFit/>
            </a:bodyPr>
            <a:lstStyle/>
            <a:p>
              <a:r>
                <a:rPr lang="en-US" sz="1200" dirty="0">
                  <a:latin typeface="Aptos Display" panose="020B0004020202020204" pitchFamily="34" charset="0"/>
                  <a:cs typeface="Arial" panose="020B0604020202020204" pitchFamily="34" charset="0"/>
                </a:rPr>
                <a:t>    SRAM Month M. .         </a:t>
              </a:r>
              <a:endParaRPr lang="en-NZ" sz="1200" dirty="0">
                <a:latin typeface="Aptos Display" panose="020B00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8" name="Graphic 37" descr="Pie chart outline">
            <a:extLst>
              <a:ext uri="{FF2B5EF4-FFF2-40B4-BE49-F238E27FC236}">
                <a16:creationId xmlns:a16="http://schemas.microsoft.com/office/drawing/2014/main" id="{C3BA544A-07A4-1DEF-D132-9CF06F170A8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00677" y="3896368"/>
            <a:ext cx="914400" cy="914400"/>
          </a:xfrm>
          <a:prstGeom prst="rect">
            <a:avLst/>
          </a:prstGeom>
        </p:spPr>
      </p:pic>
      <p:sp>
        <p:nvSpPr>
          <p:cNvPr id="39" name="Partial Circle 38">
            <a:extLst>
              <a:ext uri="{FF2B5EF4-FFF2-40B4-BE49-F238E27FC236}">
                <a16:creationId xmlns:a16="http://schemas.microsoft.com/office/drawing/2014/main" id="{C71DCBA2-4F40-2D49-20BC-1592342972B8}"/>
              </a:ext>
            </a:extLst>
          </p:cNvPr>
          <p:cNvSpPr/>
          <p:nvPr/>
        </p:nvSpPr>
        <p:spPr>
          <a:xfrm rot="5400000">
            <a:off x="8897877" y="4015075"/>
            <a:ext cx="720000" cy="684000"/>
          </a:xfrm>
          <a:prstGeom prst="pie">
            <a:avLst>
              <a:gd name="adj1" fmla="val 10747867"/>
              <a:gd name="adj2" fmla="val 16213341"/>
            </a:avLst>
          </a:prstGeom>
          <a:solidFill>
            <a:srgbClr val="00A99D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6397B95-2499-01C5-B2A1-4BE6E61FFC33}"/>
              </a:ext>
            </a:extLst>
          </p:cNvPr>
          <p:cNvSpPr txBox="1"/>
          <p:nvPr/>
        </p:nvSpPr>
        <p:spPr>
          <a:xfrm>
            <a:off x="8290686" y="3540885"/>
            <a:ext cx="1229937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sz="1200" dirty="0">
                <a:latin typeface="Aptos Display" panose="020B0004020202020204" pitchFamily="34" charset="0"/>
                <a:cs typeface="Arial" panose="020B0604020202020204" pitchFamily="34" charset="0"/>
              </a:rPr>
              <a:t>    SRAM Month M. .         </a:t>
            </a:r>
            <a:endParaRPr lang="en-NZ" sz="1200" dirty="0">
              <a:latin typeface="Aptos Display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C7C10515-8416-8DAA-4423-D5DB1CB803D5}"/>
              </a:ext>
            </a:extLst>
          </p:cNvPr>
          <p:cNvSpPr/>
          <p:nvPr/>
        </p:nvSpPr>
        <p:spPr>
          <a:xfrm rot="10800000">
            <a:off x="8270390" y="4111204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D992D370-188B-7CEA-698D-C1447904E816}"/>
              </a:ext>
            </a:extLst>
          </p:cNvPr>
          <p:cNvSpPr/>
          <p:nvPr/>
        </p:nvSpPr>
        <p:spPr>
          <a:xfrm>
            <a:off x="2325052" y="1681587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pic>
        <p:nvPicPr>
          <p:cNvPr id="1025" name="Graphic 1024" descr="Share with solid fill">
            <a:extLst>
              <a:ext uri="{FF2B5EF4-FFF2-40B4-BE49-F238E27FC236}">
                <a16:creationId xmlns:a16="http://schemas.microsoft.com/office/drawing/2014/main" id="{C02F6BBD-A093-2408-3758-146CC48F3DB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817236" y="1429300"/>
            <a:ext cx="914400" cy="914400"/>
          </a:xfrm>
          <a:prstGeom prst="rect">
            <a:avLst/>
          </a:prstGeom>
        </p:spPr>
      </p:pic>
      <p:pic>
        <p:nvPicPr>
          <p:cNvPr id="1033" name="Graphic 1032" descr="Supply And Demand outline">
            <a:extLst>
              <a:ext uri="{FF2B5EF4-FFF2-40B4-BE49-F238E27FC236}">
                <a16:creationId xmlns:a16="http://schemas.microsoft.com/office/drawing/2014/main" id="{1D856F97-6AE6-BC43-E2AF-C13404ED0FB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035142" y="1429300"/>
            <a:ext cx="914400" cy="914400"/>
          </a:xfrm>
          <a:prstGeom prst="rect">
            <a:avLst/>
          </a:prstGeom>
        </p:spPr>
      </p:pic>
      <p:pic>
        <p:nvPicPr>
          <p:cNvPr id="1037" name="Graphic 1036" descr="Contract outline">
            <a:extLst>
              <a:ext uri="{FF2B5EF4-FFF2-40B4-BE49-F238E27FC236}">
                <a16:creationId xmlns:a16="http://schemas.microsoft.com/office/drawing/2014/main" id="{7B39F527-608E-7D62-29E3-1A30A8C1F9E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75318" y="1429300"/>
            <a:ext cx="914400" cy="914400"/>
          </a:xfrm>
          <a:prstGeom prst="rect">
            <a:avLst/>
          </a:prstGeom>
        </p:spPr>
      </p:pic>
      <p:pic>
        <p:nvPicPr>
          <p:cNvPr id="1039" name="Graphic 1038" descr="Arrow circle outline">
            <a:extLst>
              <a:ext uri="{FF2B5EF4-FFF2-40B4-BE49-F238E27FC236}">
                <a16:creationId xmlns:a16="http://schemas.microsoft.com/office/drawing/2014/main" id="{31CBEF3D-77D4-AF0A-F3B5-A1EE331B23D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923015" y="1429300"/>
            <a:ext cx="914400" cy="914400"/>
          </a:xfrm>
          <a:prstGeom prst="rect">
            <a:avLst/>
          </a:prstGeom>
        </p:spPr>
      </p:pic>
      <p:sp>
        <p:nvSpPr>
          <p:cNvPr id="1045" name="Arrow: Right 1044">
            <a:extLst>
              <a:ext uri="{FF2B5EF4-FFF2-40B4-BE49-F238E27FC236}">
                <a16:creationId xmlns:a16="http://schemas.microsoft.com/office/drawing/2014/main" id="{3B4FF5AB-57B0-D615-58D9-A2A6AB25AD37}"/>
              </a:ext>
            </a:extLst>
          </p:cNvPr>
          <p:cNvSpPr/>
          <p:nvPr/>
        </p:nvSpPr>
        <p:spPr>
          <a:xfrm>
            <a:off x="8270390" y="1681587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pic>
        <p:nvPicPr>
          <p:cNvPr id="1049" name="Graphic 1048" descr="Internet outline">
            <a:extLst>
              <a:ext uri="{FF2B5EF4-FFF2-40B4-BE49-F238E27FC236}">
                <a16:creationId xmlns:a16="http://schemas.microsoft.com/office/drawing/2014/main" id="{D2CB0483-15D5-413B-3E10-DAE3BB5AE8F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075318" y="3896368"/>
            <a:ext cx="914400" cy="914400"/>
          </a:xfrm>
          <a:prstGeom prst="rect">
            <a:avLst/>
          </a:prstGeom>
        </p:spPr>
      </p:pic>
      <p:grpSp>
        <p:nvGrpSpPr>
          <p:cNvPr id="1058" name="Group 1057">
            <a:extLst>
              <a:ext uri="{FF2B5EF4-FFF2-40B4-BE49-F238E27FC236}">
                <a16:creationId xmlns:a16="http://schemas.microsoft.com/office/drawing/2014/main" id="{59B37341-8641-B135-3468-F0ED094D9614}"/>
              </a:ext>
            </a:extLst>
          </p:cNvPr>
          <p:cNvGrpSpPr/>
          <p:nvPr/>
        </p:nvGrpSpPr>
        <p:grpSpPr>
          <a:xfrm>
            <a:off x="3035142" y="3896368"/>
            <a:ext cx="914400" cy="914400"/>
            <a:chOff x="3378773" y="3853746"/>
            <a:chExt cx="914400" cy="914400"/>
          </a:xfrm>
          <a:solidFill>
            <a:srgbClr val="00A99D"/>
          </a:solidFill>
        </p:grpSpPr>
        <p:pic>
          <p:nvPicPr>
            <p:cNvPr id="1024" name="Graphic 1023" descr="Money outline">
              <a:extLst>
                <a:ext uri="{FF2B5EF4-FFF2-40B4-BE49-F238E27FC236}">
                  <a16:creationId xmlns:a16="http://schemas.microsoft.com/office/drawing/2014/main" id="{D842B907-41DB-13F8-C3CE-EF4345EA3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3378773" y="3853746"/>
              <a:ext cx="914400" cy="914400"/>
            </a:xfrm>
            <a:prstGeom prst="rect">
              <a:avLst/>
            </a:prstGeom>
          </p:spPr>
        </p:pic>
        <p:pic>
          <p:nvPicPr>
            <p:cNvPr id="1055" name="Graphic 1054" descr="Dollar with solid fill">
              <a:extLst>
                <a:ext uri="{FF2B5EF4-FFF2-40B4-BE49-F238E27FC236}">
                  <a16:creationId xmlns:a16="http://schemas.microsoft.com/office/drawing/2014/main" id="{16CE0503-F42E-9BFC-A281-D1350CEED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92819" y="3887537"/>
              <a:ext cx="512986" cy="512986"/>
            </a:xfrm>
            <a:prstGeom prst="rect">
              <a:avLst/>
            </a:prstGeom>
          </p:spPr>
        </p:pic>
      </p:grpSp>
      <p:sp>
        <p:nvSpPr>
          <p:cNvPr id="7" name="Arrow: Right 6">
            <a:extLst>
              <a:ext uri="{FF2B5EF4-FFF2-40B4-BE49-F238E27FC236}">
                <a16:creationId xmlns:a16="http://schemas.microsoft.com/office/drawing/2014/main" id="{051AFD81-8266-39D7-EFC1-55714A04FAE4}"/>
              </a:ext>
            </a:extLst>
          </p:cNvPr>
          <p:cNvSpPr/>
          <p:nvPr/>
        </p:nvSpPr>
        <p:spPr>
          <a:xfrm rot="10800000">
            <a:off x="6169086" y="4109784"/>
            <a:ext cx="424900" cy="490263"/>
          </a:xfrm>
          <a:prstGeom prst="rightArrow">
            <a:avLst/>
          </a:prstGeom>
          <a:solidFill>
            <a:srgbClr val="00A9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NZ" sz="1400" b="1" dirty="0">
              <a:solidFill>
                <a:schemeClr val="tx2"/>
              </a:solidFill>
              <a:highlight>
                <a:srgbClr val="00A99D"/>
              </a:highlight>
            </a:endParaRPr>
          </a:p>
        </p:txBody>
      </p:sp>
      <p:pic>
        <p:nvPicPr>
          <p:cNvPr id="17" name="Graphic 16" descr="Electric Tower outline">
            <a:extLst>
              <a:ext uri="{FF2B5EF4-FFF2-40B4-BE49-F238E27FC236}">
                <a16:creationId xmlns:a16="http://schemas.microsoft.com/office/drawing/2014/main" id="{74384B67-E8E9-67C2-CF63-2667922AF02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6855411" y="14278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85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8EEF3205-EBC5-2D92-46BA-1F3467C26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Aptos" panose="020B0004020202020204" pitchFamily="34" charset="0"/>
              </a:rPr>
              <a:t>MainPower </a:t>
            </a:r>
            <a:r>
              <a:rPr lang="en-NZ" sz="1800" dirty="0">
                <a:latin typeface="Aptos" panose="020B0004020202020204" pitchFamily="34" charset="0"/>
              </a:rPr>
              <a:t>Disclosure of Settlement Residue (SR) Distributed in the 2023-24 Financial Year</a:t>
            </a:r>
            <a:endParaRPr lang="en-US" sz="1800" dirty="0">
              <a:latin typeface="Aptos" panose="020B00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46D2960-459B-8BA3-4F5C-07FAE7AE832B}"/>
              </a:ext>
            </a:extLst>
          </p:cNvPr>
          <p:cNvGrpSpPr/>
          <p:nvPr/>
        </p:nvGrpSpPr>
        <p:grpSpPr>
          <a:xfrm>
            <a:off x="206375" y="130834"/>
            <a:ext cx="12192000" cy="152400"/>
            <a:chOff x="206375" y="130834"/>
            <a:chExt cx="12192000" cy="152400"/>
          </a:xfrm>
        </p:grpSpPr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3C44812D-5210-5849-B828-6BFC4D19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75" y="207034"/>
              <a:ext cx="1219200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           </a:t>
              </a:r>
              <a:r>
                <a:rPr kumimoji="0" lang="en-AU" altLang="en-US" sz="1000" b="0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  </a:t>
              </a:r>
              <a:r>
                <a:rPr kumimoji="0" lang="en-AU" altLang="en-US" sz="1000" b="1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MainPower New Zealand Limited</a:t>
              </a:r>
              <a:r>
                <a:rPr kumimoji="0" lang="en-AU" altLang="en-US" sz="1000" b="0" i="0" u="none" strike="noStrike" cap="none" normalizeH="0" baseline="0" dirty="0">
                  <a:ln>
                    <a:noFill/>
                  </a:ln>
                  <a:solidFill>
                    <a:srgbClr val="00B5AD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 </a:t>
              </a:r>
              <a:r>
                <a:rPr kumimoji="0" lang="en-AU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en-AU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5" name="Picture 6">
              <a:extLst>
                <a:ext uri="{FF2B5EF4-FFF2-40B4-BE49-F238E27FC236}">
                  <a16:creationId xmlns:a16="http://schemas.microsoft.com/office/drawing/2014/main" id="{8997B0E7-276D-0DE2-18C7-39ABF3D0B0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568" y="130834"/>
              <a:ext cx="285750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9C67C282-2012-6998-DA31-3298EF124F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55" y="1587953"/>
            <a:ext cx="11767089" cy="385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3234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MainPow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A99D"/>
      </a:accent1>
      <a:accent2>
        <a:srgbClr val="342D46"/>
      </a:accent2>
      <a:accent3>
        <a:srgbClr val="F37021"/>
      </a:accent3>
      <a:accent4>
        <a:srgbClr val="002F46"/>
      </a:accent4>
      <a:accent5>
        <a:srgbClr val="D3D2C2"/>
      </a:accent5>
      <a:accent6>
        <a:srgbClr val="D946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2"/>
          </a:solidFill>
        </a:ln>
      </a:spPr>
      <a:bodyPr rtlCol="0" anchor="ctr"/>
      <a:lstStyle>
        <a:defPPr algn="ctr">
          <a:lnSpc>
            <a:spcPct val="150000"/>
          </a:lnSpc>
          <a:defRPr sz="1400" b="1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chemeClr val="accent3"/>
        </a:solidFill>
      </a:spPr>
      <a:bodyPr wrap="square" lIns="0" rIns="0" rtlCol="0">
        <a:spAutoFit/>
      </a:bodyPr>
      <a:lstStyle>
        <a:defPPr algn="ctr">
          <a:defRPr sz="1200" b="1" dirty="0" smtClean="0">
            <a:solidFill>
              <a:schemeClr val="bg1"/>
            </a:solidFill>
            <a:latin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" id="{ECEA2994-63F6-4C53-AAA8-31347F9AC932}" vid="{1FE6AE55-4E72-4B3C-A9F2-658966042E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10862</TotalTime>
  <Words>148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Segoe UI</vt:lpstr>
      <vt:lpstr>Theme1</vt:lpstr>
      <vt:lpstr>PowerPoint Presentation</vt:lpstr>
      <vt:lpstr>MainPower Disclosure of Settlement Residue (SR) Distributed in the 2023-24 Financial Year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Grant Redman</dc:creator>
  <cp:lastModifiedBy>Dave Chisam</cp:lastModifiedBy>
  <cp:revision>279</cp:revision>
  <cp:lastPrinted>2023-12-17T22:42:51Z</cp:lastPrinted>
  <dcterms:created xsi:type="dcterms:W3CDTF">2019-02-13T00:40:54Z</dcterms:created>
  <dcterms:modified xsi:type="dcterms:W3CDTF">2024-08-19T05:18:24Z</dcterms:modified>
</cp:coreProperties>
</file>